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7" r:id="rId4"/>
    <p:sldId id="280" r:id="rId5"/>
    <p:sldId id="257" r:id="rId6"/>
    <p:sldId id="261" r:id="rId7"/>
    <p:sldId id="258" r:id="rId8"/>
    <p:sldId id="268" r:id="rId9"/>
    <p:sldId id="273" r:id="rId10"/>
    <p:sldId id="269" r:id="rId11"/>
    <p:sldId id="270" r:id="rId12"/>
    <p:sldId id="274" r:id="rId13"/>
    <p:sldId id="278" r:id="rId14"/>
    <p:sldId id="279" r:id="rId15"/>
    <p:sldId id="272" r:id="rId16"/>
    <p:sldId id="266" r:id="rId17"/>
    <p:sldId id="276" r:id="rId18"/>
    <p:sldId id="271" r:id="rId19"/>
    <p:sldId id="259" r:id="rId20"/>
    <p:sldId id="265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489" autoAdjust="0"/>
  </p:normalViewPr>
  <p:slideViewPr>
    <p:cSldViewPr snapToGrid="0">
      <p:cViewPr varScale="1">
        <p:scale>
          <a:sx n="62" d="100"/>
          <a:sy n="62" d="100"/>
        </p:scale>
        <p:origin x="10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A0788-2B55-44B6-8050-26D49A9E0190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2A62C-BC82-4DE1-9DD8-8D08B42E4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8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9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4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31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3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4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9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2A62C-BC82-4DE1-9DD8-8D08B42E41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9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IPCC</a:t>
            </a:r>
            <a:r>
              <a:rPr lang="en-US" sz="8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/>
            </a:r>
            <a:br>
              <a:rPr lang="en-US" sz="8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endParaRPr lang="en-US" sz="7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568230"/>
            <a:ext cx="10572000" cy="434974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Intergovernmental Panel on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40103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3" y="1385979"/>
            <a:ext cx="6548438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0" y="1385979"/>
            <a:ext cx="6546850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61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7177" y="975051"/>
            <a:ext cx="8229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000" b="1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events:</a:t>
            </a:r>
          </a:p>
          <a:p>
            <a:endParaRPr lang="en-GB" altLang="en-US" b="1" spc="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altLang="en-US" b="1" spc="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Decrease in cold temperature extremes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alt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Increase in warm temperature extremes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Likely that frequency of heatwaves increasing in Europe, Asia and Australia</a:t>
            </a:r>
            <a:endParaRPr lang="en-GB" alt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alt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Increase in heavy precipitation events (regional inequalities)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Likely more land regions where number of heavy precipitation events has increased than those where it has decreased.</a:t>
            </a:r>
            <a:endParaRPr lang="en-GB" altLang="en-US" sz="20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3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6549" y="816991"/>
            <a:ext cx="83732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altLang="en-US" sz="24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Extinction</a:t>
            </a:r>
            <a:r>
              <a:rPr lang="en-GB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of species – plant vulnerability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Even small mammals and molluscs can’t keep up with </a:t>
            </a:r>
            <a:r>
              <a:rPr lang="en-GB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even small rise in oceanic temperature</a:t>
            </a:r>
            <a:endParaRPr lang="en-GB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altLang="en-US" sz="24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Ocean acidification </a:t>
            </a:r>
            <a:r>
              <a:rPr lang="en-GB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and lower oxygen levels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Coral reefs and polar ecosystems as particularly vulnerable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548" y="5222018"/>
            <a:ext cx="8373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altLang="en-US" sz="2000" b="1" dirty="0">
                <a:solidFill>
                  <a:schemeClr val="bg1"/>
                </a:solidFill>
              </a:rPr>
              <a:t>Delaying mitigation shifts burden from present to future</a:t>
            </a:r>
          </a:p>
        </p:txBody>
      </p:sp>
    </p:spTree>
    <p:extLst>
      <p:ext uri="{BB962C8B-B14F-4D97-AF65-F5344CB8AC3E}">
        <p14:creationId xmlns:p14="http://schemas.microsoft.com/office/powerpoint/2010/main" val="231964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5514" r="15714" b="3474"/>
          <a:stretch/>
        </p:blipFill>
        <p:spPr>
          <a:xfrm>
            <a:off x="1730326" y="203338"/>
            <a:ext cx="8739077" cy="64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3453" r="15944" b="5251"/>
          <a:stretch/>
        </p:blipFill>
        <p:spPr>
          <a:xfrm>
            <a:off x="1631851" y="267285"/>
            <a:ext cx="8623495" cy="63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4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9429" y="2160295"/>
            <a:ext cx="817734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1.1 to 3.2 billion people will experience increased water scarcity by </a:t>
            </a: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2080</a:t>
            </a:r>
          </a:p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altLang="en-US" sz="2400" dirty="0" err="1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Crop</a:t>
            </a:r>
            <a:r>
              <a:rPr lang="fr-FR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revenues </a:t>
            </a:r>
            <a:r>
              <a:rPr lang="fr-FR" altLang="en-US" sz="2400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could</a:t>
            </a:r>
            <a:r>
              <a:rPr lang="fr-FR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FR" altLang="en-US" sz="2400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fall</a:t>
            </a:r>
            <a:r>
              <a:rPr lang="fr-FR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FR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 90% by 2100 in </a:t>
            </a:r>
            <a:r>
              <a:rPr lang="fr-FR" altLang="en-US" sz="2400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Africa</a:t>
            </a:r>
            <a:endParaRPr lang="fr-FR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ea typeface="MS PGothic" panose="020B0600070205080204" pitchFamily="34" charset="-128"/>
                <a:cs typeface="Adobe Devanagari" panose="02040503050201020203" pitchFamily="18" charset="0"/>
              </a:rPr>
              <a:t>20-30% of </a:t>
            </a: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species</a:t>
            </a: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ea typeface="MS PGothic" panose="020B0600070205080204" pitchFamily="34" charset="-128"/>
                <a:cs typeface="Adobe Devanagari" panose="02040503050201020203" pitchFamily="18" charset="0"/>
              </a:rPr>
              <a:t> could be at risk of extinction if increases in warming &gt;1.5-2.5</a:t>
            </a:r>
            <a:r>
              <a:rPr lang="en-GB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°</a:t>
            </a: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ea typeface="MS PGothic" panose="020B0600070205080204" pitchFamily="34" charset="-128"/>
                <a:cs typeface="Adobe Devanagari" panose="02040503050201020203" pitchFamily="18" charset="0"/>
              </a:rPr>
              <a:t>C</a:t>
            </a:r>
          </a:p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These expressions of risk are determined fundamentally by location in time and space</a:t>
            </a:r>
          </a:p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9429" y="992777"/>
            <a:ext cx="738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redictions of AR4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46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2447494" y="164275"/>
            <a:ext cx="73152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Font typeface="Times" panose="02020603050405020304" pitchFamily="18" charset="0"/>
              <a:buNone/>
            </a:pPr>
            <a:r>
              <a:rPr kumimoji="1" lang="en-US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Distribution of vulnerability</a:t>
            </a:r>
            <a:endParaRPr kumimoji="1"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7486650" y="1074739"/>
            <a:ext cx="3429000" cy="2657475"/>
            <a:chOff x="3924" y="756"/>
            <a:chExt cx="2160" cy="1674"/>
          </a:xfrm>
        </p:grpSpPr>
        <p:sp>
          <p:nvSpPr>
            <p:cNvPr id="4" name="Text Box 7"/>
            <p:cNvSpPr txBox="1">
              <a:spLocks noChangeArrowheads="1"/>
            </p:cNvSpPr>
            <p:nvPr/>
          </p:nvSpPr>
          <p:spPr bwMode="auto">
            <a:xfrm>
              <a:off x="4176" y="756"/>
              <a:ext cx="1908" cy="1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CE6F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9 Severe vulnerability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7 Moderate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6 Moderate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5 Modest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4 Modest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3 Little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2 Little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bg1"/>
                  </a:solidFill>
                </a:rPr>
                <a:t>No data</a:t>
              </a:r>
            </a:p>
          </p:txBody>
        </p:sp>
        <p:sp>
          <p:nvSpPr>
            <p:cNvPr id="5" name="Rectangle 27"/>
            <p:cNvSpPr>
              <a:spLocks noChangeArrowheads="1"/>
            </p:cNvSpPr>
            <p:nvPr/>
          </p:nvSpPr>
          <p:spPr bwMode="auto">
            <a:xfrm>
              <a:off x="3924" y="1008"/>
              <a:ext cx="264" cy="1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3924" y="1416"/>
              <a:ext cx="264" cy="168"/>
            </a:xfrm>
            <a:prstGeom prst="rect">
              <a:avLst/>
            </a:prstGeom>
            <a:solidFill>
              <a:srgbClr val="F2E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30"/>
            <p:cNvSpPr>
              <a:spLocks noChangeArrowheads="1"/>
            </p:cNvSpPr>
            <p:nvPr/>
          </p:nvSpPr>
          <p:spPr bwMode="auto">
            <a:xfrm>
              <a:off x="3924" y="1620"/>
              <a:ext cx="264" cy="168"/>
            </a:xfrm>
            <a:prstGeom prst="rect">
              <a:avLst/>
            </a:prstGeom>
            <a:solidFill>
              <a:srgbClr val="FFFF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>
              <a:off x="3924" y="1824"/>
              <a:ext cx="264" cy="168"/>
            </a:xfrm>
            <a:prstGeom prst="rect">
              <a:avLst/>
            </a:prstGeom>
            <a:solidFill>
              <a:srgbClr val="FFFF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3924" y="2028"/>
              <a:ext cx="264" cy="1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33"/>
            <p:cNvSpPr>
              <a:spLocks noChangeArrowheads="1"/>
            </p:cNvSpPr>
            <p:nvPr/>
          </p:nvSpPr>
          <p:spPr bwMode="auto">
            <a:xfrm>
              <a:off x="3924" y="1212"/>
              <a:ext cx="264" cy="16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/>
          </p:nvSpPr>
          <p:spPr bwMode="auto">
            <a:xfrm>
              <a:off x="3924" y="804"/>
              <a:ext cx="264" cy="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35"/>
            <p:cNvSpPr>
              <a:spLocks noChangeArrowheads="1"/>
            </p:cNvSpPr>
            <p:nvPr/>
          </p:nvSpPr>
          <p:spPr bwMode="auto">
            <a:xfrm>
              <a:off x="3924" y="2232"/>
              <a:ext cx="264" cy="16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1541825" y="1260340"/>
            <a:ext cx="5757863" cy="2401888"/>
            <a:chOff x="48" y="2378"/>
            <a:chExt cx="3627" cy="1561"/>
          </a:xfrm>
        </p:grpSpPr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48" y="2378"/>
              <a:ext cx="3627" cy="1561"/>
              <a:chOff x="12" y="2522"/>
              <a:chExt cx="3627" cy="1561"/>
            </a:xfrm>
          </p:grpSpPr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4" b="8412"/>
              <a:stretch>
                <a:fillRect/>
              </a:stretch>
            </p:blipFill>
            <p:spPr bwMode="auto">
              <a:xfrm>
                <a:off x="12" y="2522"/>
                <a:ext cx="3627" cy="15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6" y="3264"/>
                <a:ext cx="973" cy="788"/>
              </a:xfrm>
              <a:custGeom>
                <a:avLst/>
                <a:gdLst>
                  <a:gd name="T0" fmla="*/ 0 w 937"/>
                  <a:gd name="T1" fmla="*/ 36 h 692"/>
                  <a:gd name="T2" fmla="*/ 24 w 937"/>
                  <a:gd name="T3" fmla="*/ 108 h 692"/>
                  <a:gd name="T4" fmla="*/ 36 w 937"/>
                  <a:gd name="T5" fmla="*/ 144 h 692"/>
                  <a:gd name="T6" fmla="*/ 156 w 937"/>
                  <a:gd name="T7" fmla="*/ 468 h 692"/>
                  <a:gd name="T8" fmla="*/ 360 w 937"/>
                  <a:gd name="T9" fmla="*/ 672 h 692"/>
                  <a:gd name="T10" fmla="*/ 468 w 937"/>
                  <a:gd name="T11" fmla="*/ 624 h 692"/>
                  <a:gd name="T12" fmla="*/ 492 w 937"/>
                  <a:gd name="T13" fmla="*/ 588 h 692"/>
                  <a:gd name="T14" fmla="*/ 528 w 937"/>
                  <a:gd name="T15" fmla="*/ 480 h 692"/>
                  <a:gd name="T16" fmla="*/ 540 w 937"/>
                  <a:gd name="T17" fmla="*/ 444 h 692"/>
                  <a:gd name="T18" fmla="*/ 528 w 937"/>
                  <a:gd name="T19" fmla="*/ 192 h 692"/>
                  <a:gd name="T20" fmla="*/ 564 w 937"/>
                  <a:gd name="T21" fmla="*/ 204 h 692"/>
                  <a:gd name="T22" fmla="*/ 600 w 937"/>
                  <a:gd name="T23" fmla="*/ 180 h 692"/>
                  <a:gd name="T24" fmla="*/ 672 w 937"/>
                  <a:gd name="T25" fmla="*/ 156 h 692"/>
                  <a:gd name="T26" fmla="*/ 708 w 937"/>
                  <a:gd name="T27" fmla="*/ 144 h 692"/>
                  <a:gd name="T28" fmla="*/ 840 w 937"/>
                  <a:gd name="T29" fmla="*/ 84 h 692"/>
                  <a:gd name="T30" fmla="*/ 768 w 937"/>
                  <a:gd name="T31" fmla="*/ 60 h 692"/>
                  <a:gd name="T32" fmla="*/ 732 w 937"/>
                  <a:gd name="T33" fmla="*/ 36 h 692"/>
                  <a:gd name="T34" fmla="*/ 576 w 937"/>
                  <a:gd name="T35" fmla="*/ 0 h 692"/>
                  <a:gd name="T36" fmla="*/ 48 w 937"/>
                  <a:gd name="T37" fmla="*/ 36 h 692"/>
                  <a:gd name="T38" fmla="*/ 0 w 937"/>
                  <a:gd name="T39" fmla="*/ 36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37" h="692">
                    <a:moveTo>
                      <a:pt x="0" y="36"/>
                    </a:moveTo>
                    <a:cubicBezTo>
                      <a:pt x="8" y="60"/>
                      <a:pt x="16" y="84"/>
                      <a:pt x="24" y="108"/>
                    </a:cubicBezTo>
                    <a:cubicBezTo>
                      <a:pt x="28" y="120"/>
                      <a:pt x="36" y="144"/>
                      <a:pt x="36" y="144"/>
                    </a:cubicBezTo>
                    <a:cubicBezTo>
                      <a:pt x="47" y="252"/>
                      <a:pt x="56" y="401"/>
                      <a:pt x="156" y="468"/>
                    </a:cubicBezTo>
                    <a:cubicBezTo>
                      <a:pt x="191" y="572"/>
                      <a:pt x="254" y="646"/>
                      <a:pt x="360" y="672"/>
                    </a:cubicBezTo>
                    <a:cubicBezTo>
                      <a:pt x="499" y="655"/>
                      <a:pt x="434" y="692"/>
                      <a:pt x="468" y="624"/>
                    </a:cubicBezTo>
                    <a:cubicBezTo>
                      <a:pt x="474" y="611"/>
                      <a:pt x="486" y="601"/>
                      <a:pt x="492" y="588"/>
                    </a:cubicBezTo>
                    <a:cubicBezTo>
                      <a:pt x="492" y="588"/>
                      <a:pt x="522" y="498"/>
                      <a:pt x="528" y="480"/>
                    </a:cubicBezTo>
                    <a:cubicBezTo>
                      <a:pt x="532" y="468"/>
                      <a:pt x="540" y="444"/>
                      <a:pt x="540" y="444"/>
                    </a:cubicBezTo>
                    <a:cubicBezTo>
                      <a:pt x="537" y="403"/>
                      <a:pt x="507" y="255"/>
                      <a:pt x="528" y="192"/>
                    </a:cubicBezTo>
                    <a:cubicBezTo>
                      <a:pt x="540" y="196"/>
                      <a:pt x="552" y="206"/>
                      <a:pt x="564" y="204"/>
                    </a:cubicBezTo>
                    <a:cubicBezTo>
                      <a:pt x="578" y="202"/>
                      <a:pt x="587" y="186"/>
                      <a:pt x="600" y="180"/>
                    </a:cubicBezTo>
                    <a:cubicBezTo>
                      <a:pt x="623" y="170"/>
                      <a:pt x="648" y="164"/>
                      <a:pt x="672" y="156"/>
                    </a:cubicBezTo>
                    <a:cubicBezTo>
                      <a:pt x="684" y="152"/>
                      <a:pt x="708" y="144"/>
                      <a:pt x="708" y="144"/>
                    </a:cubicBezTo>
                    <a:cubicBezTo>
                      <a:pt x="739" y="150"/>
                      <a:pt x="937" y="181"/>
                      <a:pt x="840" y="84"/>
                    </a:cubicBezTo>
                    <a:cubicBezTo>
                      <a:pt x="822" y="66"/>
                      <a:pt x="792" y="68"/>
                      <a:pt x="768" y="60"/>
                    </a:cubicBezTo>
                    <a:cubicBezTo>
                      <a:pt x="754" y="55"/>
                      <a:pt x="745" y="42"/>
                      <a:pt x="732" y="36"/>
                    </a:cubicBezTo>
                    <a:cubicBezTo>
                      <a:pt x="685" y="13"/>
                      <a:pt x="627" y="13"/>
                      <a:pt x="576" y="0"/>
                    </a:cubicBezTo>
                    <a:cubicBezTo>
                      <a:pt x="386" y="11"/>
                      <a:pt x="244" y="28"/>
                      <a:pt x="48" y="36"/>
                    </a:cubicBezTo>
                    <a:cubicBezTo>
                      <a:pt x="7" y="50"/>
                      <a:pt x="21" y="57"/>
                      <a:pt x="0" y="36"/>
                    </a:cubicBezTo>
                    <a:close/>
                  </a:path>
                </a:pathLst>
              </a:custGeom>
              <a:solidFill>
                <a:srgbClr val="C3E7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32" y="3684"/>
                <a:ext cx="277" cy="399"/>
              </a:xfrm>
              <a:custGeom>
                <a:avLst/>
                <a:gdLst>
                  <a:gd name="T0" fmla="*/ 12 w 253"/>
                  <a:gd name="T1" fmla="*/ 0 h 411"/>
                  <a:gd name="T2" fmla="*/ 84 w 253"/>
                  <a:gd name="T3" fmla="*/ 96 h 411"/>
                  <a:gd name="T4" fmla="*/ 156 w 253"/>
                  <a:gd name="T5" fmla="*/ 192 h 411"/>
                  <a:gd name="T6" fmla="*/ 228 w 253"/>
                  <a:gd name="T7" fmla="*/ 300 h 411"/>
                  <a:gd name="T8" fmla="*/ 252 w 253"/>
                  <a:gd name="T9" fmla="*/ 336 h 411"/>
                  <a:gd name="T10" fmla="*/ 240 w 253"/>
                  <a:gd name="T11" fmla="*/ 372 h 411"/>
                  <a:gd name="T12" fmla="*/ 168 w 253"/>
                  <a:gd name="T13" fmla="*/ 348 h 411"/>
                  <a:gd name="T14" fmla="*/ 72 w 253"/>
                  <a:gd name="T15" fmla="*/ 408 h 411"/>
                  <a:gd name="T16" fmla="*/ 24 w 253"/>
                  <a:gd name="T17" fmla="*/ 396 h 411"/>
                  <a:gd name="T18" fmla="*/ 36 w 253"/>
                  <a:gd name="T19" fmla="*/ 336 h 411"/>
                  <a:gd name="T20" fmla="*/ 24 w 253"/>
                  <a:gd name="T21" fmla="*/ 288 h 411"/>
                  <a:gd name="T22" fmla="*/ 0 w 253"/>
                  <a:gd name="T23" fmla="*/ 216 h 411"/>
                  <a:gd name="T24" fmla="*/ 12 w 253"/>
                  <a:gd name="T2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411">
                    <a:moveTo>
                      <a:pt x="12" y="0"/>
                    </a:moveTo>
                    <a:cubicBezTo>
                      <a:pt x="27" y="59"/>
                      <a:pt x="24" y="76"/>
                      <a:pt x="84" y="96"/>
                    </a:cubicBezTo>
                    <a:cubicBezTo>
                      <a:pt x="115" y="143"/>
                      <a:pt x="108" y="160"/>
                      <a:pt x="156" y="192"/>
                    </a:cubicBezTo>
                    <a:cubicBezTo>
                      <a:pt x="168" y="211"/>
                      <a:pt x="210" y="273"/>
                      <a:pt x="228" y="300"/>
                    </a:cubicBezTo>
                    <a:cubicBezTo>
                      <a:pt x="236" y="312"/>
                      <a:pt x="252" y="336"/>
                      <a:pt x="252" y="336"/>
                    </a:cubicBezTo>
                    <a:cubicBezTo>
                      <a:pt x="248" y="348"/>
                      <a:pt x="253" y="370"/>
                      <a:pt x="240" y="372"/>
                    </a:cubicBezTo>
                    <a:cubicBezTo>
                      <a:pt x="215" y="376"/>
                      <a:pt x="168" y="348"/>
                      <a:pt x="168" y="348"/>
                    </a:cubicBezTo>
                    <a:cubicBezTo>
                      <a:pt x="82" y="377"/>
                      <a:pt x="110" y="351"/>
                      <a:pt x="72" y="408"/>
                    </a:cubicBezTo>
                    <a:cubicBezTo>
                      <a:pt x="56" y="404"/>
                      <a:pt x="31" y="411"/>
                      <a:pt x="24" y="396"/>
                    </a:cubicBezTo>
                    <a:cubicBezTo>
                      <a:pt x="15" y="378"/>
                      <a:pt x="36" y="356"/>
                      <a:pt x="36" y="336"/>
                    </a:cubicBezTo>
                    <a:cubicBezTo>
                      <a:pt x="36" y="320"/>
                      <a:pt x="29" y="304"/>
                      <a:pt x="24" y="288"/>
                    </a:cubicBezTo>
                    <a:cubicBezTo>
                      <a:pt x="17" y="264"/>
                      <a:pt x="0" y="216"/>
                      <a:pt x="0" y="216"/>
                    </a:cubicBezTo>
                    <a:cubicBezTo>
                      <a:pt x="13" y="32"/>
                      <a:pt x="12" y="104"/>
                      <a:pt x="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648" y="3636"/>
              <a:ext cx="408" cy="258"/>
            </a:xfrm>
            <a:prstGeom prst="rect">
              <a:avLst/>
            </a:prstGeom>
            <a:solidFill>
              <a:srgbClr val="BB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GB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1333500" y="819150"/>
            <a:ext cx="6362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dirty="0">
                <a:solidFill>
                  <a:schemeClr val="bg1"/>
                </a:solidFill>
              </a:rPr>
              <a:t>Year 2050</a:t>
            </a:r>
          </a:p>
        </p:txBody>
      </p:sp>
      <p:grpSp>
        <p:nvGrpSpPr>
          <p:cNvPr id="20" name="Group 57"/>
          <p:cNvGrpSpPr>
            <a:grpSpLocks/>
          </p:cNvGrpSpPr>
          <p:nvPr/>
        </p:nvGrpSpPr>
        <p:grpSpPr bwMode="auto">
          <a:xfrm>
            <a:off x="1600200" y="3714751"/>
            <a:ext cx="9315450" cy="2728913"/>
            <a:chOff x="48" y="2364"/>
            <a:chExt cx="5868" cy="1719"/>
          </a:xfrm>
        </p:grpSpPr>
        <p:grpSp>
          <p:nvGrpSpPr>
            <p:cNvPr id="21" name="Group 36"/>
            <p:cNvGrpSpPr>
              <a:grpSpLocks/>
            </p:cNvGrpSpPr>
            <p:nvPr/>
          </p:nvGrpSpPr>
          <p:grpSpPr bwMode="auto">
            <a:xfrm>
              <a:off x="48" y="2609"/>
              <a:ext cx="3585" cy="1474"/>
              <a:chOff x="180" y="821"/>
              <a:chExt cx="3585" cy="1558"/>
            </a:xfrm>
          </p:grpSpPr>
          <p:pic>
            <p:nvPicPr>
              <p:cNvPr id="31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292" r="1447" b="10463"/>
              <a:stretch>
                <a:fillRect/>
              </a:stretch>
            </p:blipFill>
            <p:spPr bwMode="auto">
              <a:xfrm>
                <a:off x="180" y="821"/>
                <a:ext cx="3585" cy="14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240" y="1596"/>
                <a:ext cx="973" cy="752"/>
              </a:xfrm>
              <a:custGeom>
                <a:avLst/>
                <a:gdLst>
                  <a:gd name="T0" fmla="*/ 0 w 937"/>
                  <a:gd name="T1" fmla="*/ 36 h 692"/>
                  <a:gd name="T2" fmla="*/ 24 w 937"/>
                  <a:gd name="T3" fmla="*/ 108 h 692"/>
                  <a:gd name="T4" fmla="*/ 36 w 937"/>
                  <a:gd name="T5" fmla="*/ 144 h 692"/>
                  <a:gd name="T6" fmla="*/ 156 w 937"/>
                  <a:gd name="T7" fmla="*/ 468 h 692"/>
                  <a:gd name="T8" fmla="*/ 360 w 937"/>
                  <a:gd name="T9" fmla="*/ 672 h 692"/>
                  <a:gd name="T10" fmla="*/ 468 w 937"/>
                  <a:gd name="T11" fmla="*/ 624 h 692"/>
                  <a:gd name="T12" fmla="*/ 492 w 937"/>
                  <a:gd name="T13" fmla="*/ 588 h 692"/>
                  <a:gd name="T14" fmla="*/ 528 w 937"/>
                  <a:gd name="T15" fmla="*/ 480 h 692"/>
                  <a:gd name="T16" fmla="*/ 540 w 937"/>
                  <a:gd name="T17" fmla="*/ 444 h 692"/>
                  <a:gd name="T18" fmla="*/ 528 w 937"/>
                  <a:gd name="T19" fmla="*/ 192 h 692"/>
                  <a:gd name="T20" fmla="*/ 564 w 937"/>
                  <a:gd name="T21" fmla="*/ 204 h 692"/>
                  <a:gd name="T22" fmla="*/ 600 w 937"/>
                  <a:gd name="T23" fmla="*/ 180 h 692"/>
                  <a:gd name="T24" fmla="*/ 672 w 937"/>
                  <a:gd name="T25" fmla="*/ 156 h 692"/>
                  <a:gd name="T26" fmla="*/ 708 w 937"/>
                  <a:gd name="T27" fmla="*/ 144 h 692"/>
                  <a:gd name="T28" fmla="*/ 840 w 937"/>
                  <a:gd name="T29" fmla="*/ 84 h 692"/>
                  <a:gd name="T30" fmla="*/ 768 w 937"/>
                  <a:gd name="T31" fmla="*/ 60 h 692"/>
                  <a:gd name="T32" fmla="*/ 732 w 937"/>
                  <a:gd name="T33" fmla="*/ 36 h 692"/>
                  <a:gd name="T34" fmla="*/ 576 w 937"/>
                  <a:gd name="T35" fmla="*/ 0 h 692"/>
                  <a:gd name="T36" fmla="*/ 48 w 937"/>
                  <a:gd name="T37" fmla="*/ 36 h 692"/>
                  <a:gd name="T38" fmla="*/ 0 w 937"/>
                  <a:gd name="T39" fmla="*/ 36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37" h="692">
                    <a:moveTo>
                      <a:pt x="0" y="36"/>
                    </a:moveTo>
                    <a:cubicBezTo>
                      <a:pt x="8" y="60"/>
                      <a:pt x="16" y="84"/>
                      <a:pt x="24" y="108"/>
                    </a:cubicBezTo>
                    <a:cubicBezTo>
                      <a:pt x="28" y="120"/>
                      <a:pt x="36" y="144"/>
                      <a:pt x="36" y="144"/>
                    </a:cubicBezTo>
                    <a:cubicBezTo>
                      <a:pt x="47" y="252"/>
                      <a:pt x="56" y="401"/>
                      <a:pt x="156" y="468"/>
                    </a:cubicBezTo>
                    <a:cubicBezTo>
                      <a:pt x="191" y="572"/>
                      <a:pt x="254" y="646"/>
                      <a:pt x="360" y="672"/>
                    </a:cubicBezTo>
                    <a:cubicBezTo>
                      <a:pt x="499" y="655"/>
                      <a:pt x="434" y="692"/>
                      <a:pt x="468" y="624"/>
                    </a:cubicBezTo>
                    <a:cubicBezTo>
                      <a:pt x="474" y="611"/>
                      <a:pt x="486" y="601"/>
                      <a:pt x="492" y="588"/>
                    </a:cubicBezTo>
                    <a:cubicBezTo>
                      <a:pt x="492" y="588"/>
                      <a:pt x="522" y="498"/>
                      <a:pt x="528" y="480"/>
                    </a:cubicBezTo>
                    <a:cubicBezTo>
                      <a:pt x="532" y="468"/>
                      <a:pt x="540" y="444"/>
                      <a:pt x="540" y="444"/>
                    </a:cubicBezTo>
                    <a:cubicBezTo>
                      <a:pt x="537" y="403"/>
                      <a:pt x="507" y="255"/>
                      <a:pt x="528" y="192"/>
                    </a:cubicBezTo>
                    <a:cubicBezTo>
                      <a:pt x="540" y="196"/>
                      <a:pt x="552" y="206"/>
                      <a:pt x="564" y="204"/>
                    </a:cubicBezTo>
                    <a:cubicBezTo>
                      <a:pt x="578" y="202"/>
                      <a:pt x="587" y="186"/>
                      <a:pt x="600" y="180"/>
                    </a:cubicBezTo>
                    <a:cubicBezTo>
                      <a:pt x="623" y="170"/>
                      <a:pt x="648" y="164"/>
                      <a:pt x="672" y="156"/>
                    </a:cubicBezTo>
                    <a:cubicBezTo>
                      <a:pt x="684" y="152"/>
                      <a:pt x="708" y="144"/>
                      <a:pt x="708" y="144"/>
                    </a:cubicBezTo>
                    <a:cubicBezTo>
                      <a:pt x="739" y="150"/>
                      <a:pt x="937" y="181"/>
                      <a:pt x="840" y="84"/>
                    </a:cubicBezTo>
                    <a:cubicBezTo>
                      <a:pt x="822" y="66"/>
                      <a:pt x="792" y="68"/>
                      <a:pt x="768" y="60"/>
                    </a:cubicBezTo>
                    <a:cubicBezTo>
                      <a:pt x="754" y="55"/>
                      <a:pt x="745" y="42"/>
                      <a:pt x="732" y="36"/>
                    </a:cubicBezTo>
                    <a:cubicBezTo>
                      <a:pt x="685" y="13"/>
                      <a:pt x="627" y="13"/>
                      <a:pt x="576" y="0"/>
                    </a:cubicBezTo>
                    <a:cubicBezTo>
                      <a:pt x="386" y="11"/>
                      <a:pt x="244" y="28"/>
                      <a:pt x="48" y="36"/>
                    </a:cubicBezTo>
                    <a:cubicBezTo>
                      <a:pt x="7" y="50"/>
                      <a:pt x="21" y="57"/>
                      <a:pt x="0" y="36"/>
                    </a:cubicBezTo>
                    <a:close/>
                  </a:path>
                </a:pathLst>
              </a:custGeom>
              <a:solidFill>
                <a:srgbClr val="C3E7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264" y="1908"/>
                <a:ext cx="265" cy="471"/>
              </a:xfrm>
              <a:custGeom>
                <a:avLst/>
                <a:gdLst>
                  <a:gd name="T0" fmla="*/ 12 w 253"/>
                  <a:gd name="T1" fmla="*/ 0 h 411"/>
                  <a:gd name="T2" fmla="*/ 84 w 253"/>
                  <a:gd name="T3" fmla="*/ 96 h 411"/>
                  <a:gd name="T4" fmla="*/ 156 w 253"/>
                  <a:gd name="T5" fmla="*/ 192 h 411"/>
                  <a:gd name="T6" fmla="*/ 228 w 253"/>
                  <a:gd name="T7" fmla="*/ 300 h 411"/>
                  <a:gd name="T8" fmla="*/ 252 w 253"/>
                  <a:gd name="T9" fmla="*/ 336 h 411"/>
                  <a:gd name="T10" fmla="*/ 240 w 253"/>
                  <a:gd name="T11" fmla="*/ 372 h 411"/>
                  <a:gd name="T12" fmla="*/ 168 w 253"/>
                  <a:gd name="T13" fmla="*/ 348 h 411"/>
                  <a:gd name="T14" fmla="*/ 72 w 253"/>
                  <a:gd name="T15" fmla="*/ 408 h 411"/>
                  <a:gd name="T16" fmla="*/ 24 w 253"/>
                  <a:gd name="T17" fmla="*/ 396 h 411"/>
                  <a:gd name="T18" fmla="*/ 36 w 253"/>
                  <a:gd name="T19" fmla="*/ 336 h 411"/>
                  <a:gd name="T20" fmla="*/ 24 w 253"/>
                  <a:gd name="T21" fmla="*/ 288 h 411"/>
                  <a:gd name="T22" fmla="*/ 0 w 253"/>
                  <a:gd name="T23" fmla="*/ 216 h 411"/>
                  <a:gd name="T24" fmla="*/ 12 w 253"/>
                  <a:gd name="T2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411">
                    <a:moveTo>
                      <a:pt x="12" y="0"/>
                    </a:moveTo>
                    <a:cubicBezTo>
                      <a:pt x="27" y="59"/>
                      <a:pt x="24" y="76"/>
                      <a:pt x="84" y="96"/>
                    </a:cubicBezTo>
                    <a:cubicBezTo>
                      <a:pt x="115" y="143"/>
                      <a:pt x="108" y="160"/>
                      <a:pt x="156" y="192"/>
                    </a:cubicBezTo>
                    <a:cubicBezTo>
                      <a:pt x="168" y="211"/>
                      <a:pt x="210" y="273"/>
                      <a:pt x="228" y="300"/>
                    </a:cubicBezTo>
                    <a:cubicBezTo>
                      <a:pt x="236" y="312"/>
                      <a:pt x="252" y="336"/>
                      <a:pt x="252" y="336"/>
                    </a:cubicBezTo>
                    <a:cubicBezTo>
                      <a:pt x="248" y="348"/>
                      <a:pt x="253" y="370"/>
                      <a:pt x="240" y="372"/>
                    </a:cubicBezTo>
                    <a:cubicBezTo>
                      <a:pt x="215" y="376"/>
                      <a:pt x="168" y="348"/>
                      <a:pt x="168" y="348"/>
                    </a:cubicBezTo>
                    <a:cubicBezTo>
                      <a:pt x="82" y="377"/>
                      <a:pt x="110" y="351"/>
                      <a:pt x="72" y="408"/>
                    </a:cubicBezTo>
                    <a:cubicBezTo>
                      <a:pt x="56" y="404"/>
                      <a:pt x="31" y="411"/>
                      <a:pt x="24" y="396"/>
                    </a:cubicBezTo>
                    <a:cubicBezTo>
                      <a:pt x="15" y="378"/>
                      <a:pt x="36" y="356"/>
                      <a:pt x="36" y="336"/>
                    </a:cubicBezTo>
                    <a:cubicBezTo>
                      <a:pt x="36" y="320"/>
                      <a:pt x="29" y="304"/>
                      <a:pt x="24" y="288"/>
                    </a:cubicBezTo>
                    <a:cubicBezTo>
                      <a:pt x="17" y="264"/>
                      <a:pt x="0" y="216"/>
                      <a:pt x="0" y="216"/>
                    </a:cubicBezTo>
                    <a:cubicBezTo>
                      <a:pt x="13" y="32"/>
                      <a:pt x="12" y="104"/>
                      <a:pt x="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4020" y="2572"/>
              <a:ext cx="1896" cy="1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CE6F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10 Extreme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9 Severe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8 Serious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7 Moderate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6 Moderate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5 Modest</a:t>
              </a:r>
            </a:p>
            <a:p>
              <a:pPr algn="l">
                <a:lnSpc>
                  <a:spcPct val="105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bg1"/>
                  </a:solidFill>
                </a:rPr>
                <a:t>No data</a:t>
              </a:r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3768" y="2824"/>
              <a:ext cx="264" cy="168"/>
            </a:xfrm>
            <a:prstGeom prst="rect">
              <a:avLst/>
            </a:prstGeom>
            <a:solidFill>
              <a:srgbClr val="FF1B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3768" y="3028"/>
              <a:ext cx="264" cy="1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43"/>
            <p:cNvSpPr>
              <a:spLocks noChangeArrowheads="1"/>
            </p:cNvSpPr>
            <p:nvPr/>
          </p:nvSpPr>
          <p:spPr bwMode="auto">
            <a:xfrm>
              <a:off x="3768" y="3436"/>
              <a:ext cx="264" cy="1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Rectangle 44"/>
            <p:cNvSpPr>
              <a:spLocks noChangeArrowheads="1"/>
            </p:cNvSpPr>
            <p:nvPr/>
          </p:nvSpPr>
          <p:spPr bwMode="auto">
            <a:xfrm>
              <a:off x="3768" y="3640"/>
              <a:ext cx="264" cy="168"/>
            </a:xfrm>
            <a:prstGeom prst="rect">
              <a:avLst/>
            </a:prstGeom>
            <a:solidFill>
              <a:srgbClr val="FFFF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3768" y="3232"/>
              <a:ext cx="264" cy="168"/>
            </a:xfrm>
            <a:prstGeom prst="rect">
              <a:avLst/>
            </a:prstGeom>
            <a:solidFill>
              <a:srgbClr val="FFA3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/>
          </p:nvSpPr>
          <p:spPr bwMode="auto">
            <a:xfrm>
              <a:off x="3768" y="2620"/>
              <a:ext cx="264" cy="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Rectangle 48"/>
            <p:cNvSpPr>
              <a:spLocks noChangeArrowheads="1"/>
            </p:cNvSpPr>
            <p:nvPr/>
          </p:nvSpPr>
          <p:spPr bwMode="auto">
            <a:xfrm>
              <a:off x="3768" y="3844"/>
              <a:ext cx="264" cy="16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 Box 53"/>
            <p:cNvSpPr txBox="1">
              <a:spLocks noChangeArrowheads="1"/>
            </p:cNvSpPr>
            <p:nvPr/>
          </p:nvSpPr>
          <p:spPr bwMode="auto">
            <a:xfrm>
              <a:off x="1368" y="2364"/>
              <a:ext cx="10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en-US" sz="1600" dirty="0">
                  <a:solidFill>
                    <a:schemeClr val="bg1"/>
                  </a:solidFill>
                </a:rPr>
                <a:t>Year 2100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0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128436"/>
            <a:ext cx="10561418" cy="1468800"/>
          </a:xfrm>
        </p:spPr>
        <p:txBody>
          <a:bodyPr/>
          <a:lstStyle/>
          <a:p>
            <a:pPr algn="ctr"/>
            <a:r>
              <a:rPr lang="en-US" dirty="0" smtClean="0"/>
              <a:t>MITIGATION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2703" r="22067" b="-320"/>
          <a:stretch/>
        </p:blipFill>
        <p:spPr bwMode="auto">
          <a:xfrm>
            <a:off x="3082834" y="1467506"/>
            <a:ext cx="5799908" cy="504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4568733" y="1005841"/>
            <a:ext cx="282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 house</a:t>
            </a:r>
            <a:endParaRPr 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972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229091"/>
              </p:ext>
            </p:extLst>
          </p:nvPr>
        </p:nvGraphicFramePr>
        <p:xfrm>
          <a:off x="4579264" y="2079666"/>
          <a:ext cx="2654295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Photo Editor Photo" r:id="rId4" imgW="8542857" imgH="13400000" progId="MSPhotoEd.3">
                  <p:embed/>
                </p:oleObj>
              </mc:Choice>
              <mc:Fallback>
                <p:oleObj name="Photo Editor Photo" r:id="rId4" imgW="8542857" imgH="13400000" progId="MSPhotoEd.3">
                  <p:embed/>
                  <p:pic>
                    <p:nvPicPr>
                      <p:cNvPr id="16343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934"/>
                      <a:stretch>
                        <a:fillRect/>
                      </a:stretch>
                    </p:blipFill>
                    <p:spPr bwMode="auto">
                      <a:xfrm>
                        <a:off x="4579264" y="2079666"/>
                        <a:ext cx="2654295" cy="334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226526" y="5909987"/>
            <a:ext cx="7432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1.6 billion people lack access to electricity </a:t>
            </a:r>
            <a:r>
              <a:rPr lang="en-US" altLang="en-US" sz="2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33</a:t>
            </a:r>
            <a:r>
              <a:rPr lang="en-US" altLang="en-US" sz="2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% live in India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6456" y="875212"/>
            <a:ext cx="5799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 lantern</a:t>
            </a:r>
            <a:endParaRPr 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79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794" y="1322375"/>
            <a:ext cx="8908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Clr>
                <a:schemeClr val="bg1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Intergovernmental Panel on Climate Change (IPCC) is the leading international body for the assessment of climate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change.</a:t>
            </a:r>
          </a:p>
          <a:p>
            <a:pPr marL="342900" indent="-342900" algn="just">
              <a:spcBef>
                <a:spcPct val="50000"/>
              </a:spcBef>
              <a:buSzPct val="110000"/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It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was established by the </a:t>
            </a:r>
            <a:r>
              <a:rPr lang="en-US" sz="2400" b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United Nations Environment </a:t>
            </a:r>
            <a:r>
              <a:rPr lang="en-US" sz="2400" b="1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Programme</a:t>
            </a:r>
            <a:r>
              <a:rPr lang="en-US" sz="2400" b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(UNEP)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 and the </a:t>
            </a:r>
            <a:r>
              <a:rPr lang="en-US" sz="2400" b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World Meteorological Organization (WMO)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in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1988 to provide the world with a clear scientific view on the current state of knowledge in climate change and its potential environmental and socio-economic impacts</a:t>
            </a: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782" y="4409100"/>
            <a:ext cx="9326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spcBef>
                <a:spcPct val="100000"/>
              </a:spcBef>
              <a:buClr>
                <a:schemeClr val="bg1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IPCC reviews and assesses the most recent scientific, technical and socio-economic information produced worldwide relevant to the understanding of climate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change.</a:t>
            </a:r>
          </a:p>
        </p:txBody>
      </p:sp>
    </p:spTree>
    <p:extLst>
      <p:ext uri="{BB962C8B-B14F-4D97-AF65-F5344CB8AC3E}">
        <p14:creationId xmlns:p14="http://schemas.microsoft.com/office/powerpoint/2010/main" val="20217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ybrid_BIG_TERI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8" y="954134"/>
            <a:ext cx="4256088" cy="5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90754" y="1165789"/>
            <a:ext cx="6096000" cy="40811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indent="-914400">
              <a:lnSpc>
                <a:spcPct val="90000"/>
              </a:lnSpc>
              <a:spcBef>
                <a:spcPct val="30000"/>
              </a:spcBef>
              <a:buNone/>
              <a:tabLst>
                <a:tab pos="2457450" algn="l"/>
                <a:tab pos="3143250" algn="l"/>
              </a:tabLst>
            </a:pPr>
            <a:r>
              <a:rPr lang="en-US" altLang="en-US" sz="24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</a:t>
            </a:r>
            <a:r>
              <a:rPr lang="en-US" alt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Each solar lantern</a:t>
            </a:r>
            <a:r>
              <a:rPr lang="en-US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</a:p>
          <a:p>
            <a:pPr marL="914400" indent="-914400">
              <a:lnSpc>
                <a:spcPct val="90000"/>
              </a:lnSpc>
              <a:spcBef>
                <a:spcPct val="30000"/>
              </a:spcBef>
              <a:buNone/>
              <a:tabLst>
                <a:tab pos="2457450" algn="l"/>
                <a:tab pos="3143250" algn="l"/>
              </a:tabLst>
            </a:pPr>
            <a:endParaRPr lang="en-US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1314450" lvl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457450" algn="l"/>
                <a:tab pos="314325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Saves about 40-60 </a:t>
            </a: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liters </a:t>
            </a: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of kerosene per year</a:t>
            </a:r>
          </a:p>
          <a:p>
            <a:pPr marL="1314450" lvl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457450" algn="l"/>
                <a:tab pos="314325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Mitigates 145 kg of CO</a:t>
            </a:r>
            <a:r>
              <a:rPr lang="en-US" altLang="en-US" sz="2400" baseline="-25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2</a:t>
            </a: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emissions per year</a:t>
            </a:r>
          </a:p>
          <a:p>
            <a:pPr marL="1314450" lvl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None/>
              <a:tabLst>
                <a:tab pos="2457450" algn="l"/>
                <a:tab pos="3143250" algn="l"/>
              </a:tabLst>
            </a:pP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914400" indent="-914400">
              <a:lnSpc>
                <a:spcPct val="90000"/>
              </a:lnSpc>
              <a:spcBef>
                <a:spcPct val="30000"/>
              </a:spcBef>
              <a:buNone/>
              <a:tabLst>
                <a:tab pos="2457450" algn="l"/>
                <a:tab pos="314325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Alternately:</a:t>
            </a:r>
          </a:p>
          <a:p>
            <a:pPr marL="1314450" lvl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457450" algn="l"/>
                <a:tab pos="314325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Saves about 182.5 </a:t>
            </a: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kWh </a:t>
            </a: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of electricity per </a:t>
            </a: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year</a:t>
            </a: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0606" y="1666076"/>
            <a:ext cx="9509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“Bioenergy </a:t>
            </a:r>
            <a:r>
              <a:rPr 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with carbon capture and storage”—</a:t>
            </a:r>
            <a:r>
              <a:rPr 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BECCS.</a:t>
            </a:r>
          </a:p>
          <a:p>
            <a:endParaRPr 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UN report envisions 116 scenarios in which global temperatures are prevented from rising more than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2°C.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101 of them, that goal is accomplished by sucking massive amounts of carbon dioxide from the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atmosphere, a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concept called “negative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emissions”, chiefly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via BECCS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Roughly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two-thirds of the corn’s carbon becomes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ethanol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2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0686" y="1476103"/>
            <a:ext cx="8830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Epidemics can be predicted &amp; prevented 2 – 3 months in advance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686" y="2366444"/>
            <a:ext cx="79552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Adjustment of planting dates and crop variety; crop relocation; improved land management, e.g. erosion control and soil protection through tree planting </a:t>
            </a:r>
            <a:endParaRPr lang="en-US" sz="2400" dirty="0" smtClean="0">
              <a:solidFill>
                <a:srgbClr val="0000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Building infrastructures</a:t>
            </a:r>
          </a:p>
        </p:txBody>
      </p:sp>
    </p:spTree>
    <p:extLst>
      <p:ext uri="{BB962C8B-B14F-4D97-AF65-F5344CB8AC3E}">
        <p14:creationId xmlns:p14="http://schemas.microsoft.com/office/powerpoint/2010/main" val="119914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5737" y="2020909"/>
            <a:ext cx="8948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IPCC don’t collect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data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IPCC </a:t>
            </a: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collate research from scientific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experts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authority on climate change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science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5 </a:t>
            </a: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reports: FAR (1990), SAR (1995), TAR (2001), AR4 (2007), AR5 (2014)</a:t>
            </a:r>
          </a:p>
        </p:txBody>
      </p:sp>
    </p:spTree>
    <p:extLst>
      <p:ext uri="{BB962C8B-B14F-4D97-AF65-F5344CB8AC3E}">
        <p14:creationId xmlns:p14="http://schemas.microsoft.com/office/powerpoint/2010/main" val="34064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6" t="18880" r="32050" b="9590"/>
          <a:stretch/>
        </p:blipFill>
        <p:spPr>
          <a:xfrm>
            <a:off x="3068665" y="214339"/>
            <a:ext cx="6028842" cy="65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85" y="480228"/>
            <a:ext cx="7911848" cy="58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7108" y="949676"/>
            <a:ext cx="83863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Writing and review process </a:t>
            </a:r>
          </a:p>
          <a:p>
            <a:pPr>
              <a:spcBef>
                <a:spcPct val="10000"/>
              </a:spcBef>
            </a:pPr>
            <a:r>
              <a:rPr lang="en-US" alt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IPCC assessment reports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7108" y="245252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Experts review the first draft of the </a:t>
            </a: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report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Governments </a:t>
            </a: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and experts review the second draft of the report and the draft Summary for Policymakers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Governments review word-by-word the revised draft Summary for Policymakers</a:t>
            </a:r>
            <a:endParaRPr lang="en-GB" alt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96" y="509450"/>
            <a:ext cx="7014755" cy="61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1863" y="1323598"/>
            <a:ext cx="892193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 </a:t>
            </a: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influence on the climate system is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clear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Warming of the climate system is ‘unequivocal’</a:t>
            </a:r>
          </a:p>
          <a:p>
            <a:pPr marL="800100" lvl="1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atmosphere and oceans warmer, amount of snow and ice diminished, sea level </a:t>
            </a:r>
            <a:r>
              <a:rPr lang="en-GB" sz="2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risen</a:t>
            </a:r>
          </a:p>
          <a:p>
            <a:pPr marL="800100" lvl="1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0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Just under 1°C warming over past 100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years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Ocean warming has dominated increase in energy in climate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system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High confidence that CO</a:t>
            </a:r>
            <a:r>
              <a:rPr lang="en-GB" sz="2400" baseline="-25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2</a:t>
            </a: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intake post industrial revolution has acidified global oceans</a:t>
            </a:r>
          </a:p>
          <a:p>
            <a:pPr marL="800100" lvl="1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pH decreased by 0.1 (26% increase in acidity</a:t>
            </a:r>
            <a:r>
              <a:rPr lang="en-GB" sz="2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3188" y="766733"/>
            <a:ext cx="6029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Observed Changes and their </a:t>
            </a:r>
            <a:r>
              <a:rPr lang="en-GB" sz="20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AR5</a:t>
            </a:r>
            <a:r>
              <a:rPr lang="en-GB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893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486" y="1088984"/>
            <a:ext cx="855617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0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High confidence that Greenland and Antarctic ice sheets losing mass over past 20 years; Arctic sea ice extent -4% per decrease </a:t>
            </a:r>
            <a:r>
              <a:rPr lang="en-GB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1980-2010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Global sea levels rose 20cm in past 100 years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1257300" lvl="2" indent="-342900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GB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577</Words>
  <Application>Microsoft Office PowerPoint</Application>
  <PresentationFormat>Widescreen</PresentationFormat>
  <Paragraphs>116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MS PGothic</vt:lpstr>
      <vt:lpstr>Adobe Devanagari</vt:lpstr>
      <vt:lpstr>Arial</vt:lpstr>
      <vt:lpstr>Arial Rounded MT Bold</vt:lpstr>
      <vt:lpstr>Calibri</vt:lpstr>
      <vt:lpstr>Century Gothic</vt:lpstr>
      <vt:lpstr>Times</vt:lpstr>
      <vt:lpstr>Wingdings</vt:lpstr>
      <vt:lpstr>Wingdings 2</vt:lpstr>
      <vt:lpstr>Quotable</vt:lpstr>
      <vt:lpstr>Photo Editor Photo</vt:lpstr>
      <vt:lpstr>IPCC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MITIGATION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IPCC </dc:title>
  <dc:creator>Prasanth tootcat</dc:creator>
  <cp:lastModifiedBy>Prasanth tootcat</cp:lastModifiedBy>
  <cp:revision>29</cp:revision>
  <dcterms:created xsi:type="dcterms:W3CDTF">2018-02-11T04:16:23Z</dcterms:created>
  <dcterms:modified xsi:type="dcterms:W3CDTF">2018-03-06T12:34:35Z</dcterms:modified>
</cp:coreProperties>
</file>